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57" r:id="rId4"/>
    <p:sldId id="260" r:id="rId5"/>
    <p:sldId id="265" r:id="rId6"/>
    <p:sldId id="266" r:id="rId7"/>
    <p:sldId id="258"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03" autoAdjust="0"/>
  </p:normalViewPr>
  <p:slideViewPr>
    <p:cSldViewPr>
      <p:cViewPr varScale="1">
        <p:scale>
          <a:sx n="51" d="100"/>
          <a:sy n="51" d="100"/>
        </p:scale>
        <p:origin x="-1926" y="-102"/>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136BFD-9B81-4D57-9243-C68CAF3C6BD6}" type="datetimeFigureOut">
              <a:rPr lang="en-US" smtClean="0"/>
              <a:t>9/20/2017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7CE9D1-E38C-4179-9D47-257A54D9B842}" type="slidenum">
              <a:rPr lang="en-US" smtClean="0"/>
              <a:t>‹#›</a:t>
            </a:fld>
            <a:endParaRPr lang="en-US"/>
          </a:p>
        </p:txBody>
      </p:sp>
    </p:spTree>
    <p:extLst>
      <p:ext uri="{BB962C8B-B14F-4D97-AF65-F5344CB8AC3E}">
        <p14:creationId xmlns:p14="http://schemas.microsoft.com/office/powerpoint/2010/main" val="3898823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iblegateway.com/passage/?search=1+Cor.+6%3A19-20&amp;version=NASB#fen-NASB-28487a"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biblegateway.com/passage/?search=1+Cor.+6%3A19-20&amp;version=NASB#fen-NASB-28487b"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iblegateway.com/passage/?search=Eph+2:2&amp;version=NASB#fen-NASB-29232a"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biblegateway.com/passage/?search=Eph+6:11-12&amp;version=NASB#fen-NASB-29350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7CE9D1-E38C-4179-9D47-257A54D9B842}" type="slidenum">
              <a:rPr lang="en-US" smtClean="0"/>
              <a:t>1</a:t>
            </a:fld>
            <a:endParaRPr lang="en-US"/>
          </a:p>
        </p:txBody>
      </p:sp>
    </p:spTree>
    <p:extLst>
      <p:ext uri="{BB962C8B-B14F-4D97-AF65-F5344CB8AC3E}">
        <p14:creationId xmlns:p14="http://schemas.microsoft.com/office/powerpoint/2010/main" val="4111804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Cor. 5:17 Therefore if anyone is in Christ, </a:t>
            </a:r>
            <a:r>
              <a:rPr lang="en-US" i="1" dirty="0" smtClean="0"/>
              <a:t>he is</a:t>
            </a:r>
            <a:r>
              <a:rPr lang="en-US" dirty="0" smtClean="0"/>
              <a:t> a new creature; the old things passed away; behold, new things have come. </a:t>
            </a:r>
          </a:p>
          <a:p>
            <a:endParaRPr lang="en-US" dirty="0" smtClean="0"/>
          </a:p>
          <a:p>
            <a:r>
              <a:rPr lang="en-US" dirty="0" smtClean="0"/>
              <a:t>2 Cor. 10:5 </a:t>
            </a:r>
            <a:r>
              <a:rPr lang="en-US" baseline="30000" dirty="0" smtClean="0"/>
              <a:t> 5 </a:t>
            </a:r>
            <a:r>
              <a:rPr lang="en-US" i="1" dirty="0" smtClean="0"/>
              <a:t>We are</a:t>
            </a:r>
            <a:r>
              <a:rPr lang="en-US" dirty="0" smtClean="0"/>
              <a:t> destroying speculations and every lofty thing raised up against the knowledge of God, and </a:t>
            </a:r>
            <a:r>
              <a:rPr lang="en-US" i="1" dirty="0" smtClean="0"/>
              <a:t>we are</a:t>
            </a:r>
            <a:r>
              <a:rPr lang="en-US" dirty="0" smtClean="0"/>
              <a:t> taking every thought captive to the obedience of Christ, </a:t>
            </a:r>
          </a:p>
          <a:p>
            <a:endParaRPr lang="en-US" dirty="0"/>
          </a:p>
          <a:p>
            <a:r>
              <a:rPr lang="en-US" dirty="0" smtClean="0"/>
              <a:t>1 Pet. 1:13 Therefore, prepare your minds for action, keep sober </a:t>
            </a:r>
            <a:r>
              <a:rPr lang="en-US" i="1" dirty="0" smtClean="0"/>
              <a:t>in spirit</a:t>
            </a:r>
            <a:r>
              <a:rPr lang="en-US" dirty="0" smtClean="0"/>
              <a:t>, fix your hope completely on the grace to be brought to you at the revelation of Jesus Christ. </a:t>
            </a:r>
          </a:p>
          <a:p>
            <a:endParaRPr lang="en-US" dirty="0" smtClean="0"/>
          </a:p>
          <a:p>
            <a:r>
              <a:rPr lang="en-US" dirty="0" smtClean="0"/>
              <a:t>Phil. 2:5 Have this attitude in yourselves which was also in Christ Jesus, </a:t>
            </a:r>
          </a:p>
          <a:p>
            <a:endParaRPr lang="en-US" dirty="0"/>
          </a:p>
        </p:txBody>
      </p:sp>
      <p:sp>
        <p:nvSpPr>
          <p:cNvPr id="4" name="Slide Number Placeholder 3"/>
          <p:cNvSpPr>
            <a:spLocks noGrp="1"/>
          </p:cNvSpPr>
          <p:nvPr>
            <p:ph type="sldNum" sz="quarter" idx="10"/>
          </p:nvPr>
        </p:nvSpPr>
        <p:spPr/>
        <p:txBody>
          <a:bodyPr/>
          <a:lstStyle/>
          <a:p>
            <a:fld id="{357CE9D1-E38C-4179-9D47-257A54D9B842}" type="slidenum">
              <a:rPr lang="en-US" smtClean="0"/>
              <a:t>10</a:t>
            </a:fld>
            <a:endParaRPr lang="en-US"/>
          </a:p>
        </p:txBody>
      </p:sp>
    </p:spTree>
    <p:extLst>
      <p:ext uri="{BB962C8B-B14F-4D97-AF65-F5344CB8AC3E}">
        <p14:creationId xmlns:p14="http://schemas.microsoft.com/office/powerpoint/2010/main" val="271103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7CE9D1-E38C-4179-9D47-257A54D9B842}" type="slidenum">
              <a:rPr lang="en-US" smtClean="0"/>
              <a:t>11</a:t>
            </a:fld>
            <a:endParaRPr lang="en-US"/>
          </a:p>
        </p:txBody>
      </p:sp>
    </p:spTree>
    <p:extLst>
      <p:ext uri="{BB962C8B-B14F-4D97-AF65-F5344CB8AC3E}">
        <p14:creationId xmlns:p14="http://schemas.microsoft.com/office/powerpoint/2010/main" val="85636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7CE9D1-E38C-4179-9D47-257A54D9B842}" type="slidenum">
              <a:rPr lang="en-US" smtClean="0"/>
              <a:t>2</a:t>
            </a:fld>
            <a:endParaRPr lang="en-US"/>
          </a:p>
        </p:txBody>
      </p:sp>
    </p:spTree>
    <p:extLst>
      <p:ext uri="{BB962C8B-B14F-4D97-AF65-F5344CB8AC3E}">
        <p14:creationId xmlns:p14="http://schemas.microsoft.com/office/powerpoint/2010/main" val="106596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7CE9D1-E38C-4179-9D47-257A54D9B842}" type="slidenum">
              <a:rPr lang="en-US" smtClean="0"/>
              <a:t>3</a:t>
            </a:fld>
            <a:endParaRPr lang="en-US"/>
          </a:p>
        </p:txBody>
      </p:sp>
    </p:spTree>
    <p:extLst>
      <p:ext uri="{BB962C8B-B14F-4D97-AF65-F5344CB8AC3E}">
        <p14:creationId xmlns:p14="http://schemas.microsoft.com/office/powerpoint/2010/main" val="2196197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7CE9D1-E38C-4179-9D47-257A54D9B842}" type="slidenum">
              <a:rPr lang="en-US" smtClean="0"/>
              <a:t>4</a:t>
            </a:fld>
            <a:endParaRPr lang="en-US"/>
          </a:p>
        </p:txBody>
      </p:sp>
    </p:spTree>
    <p:extLst>
      <p:ext uri="{BB962C8B-B14F-4D97-AF65-F5344CB8AC3E}">
        <p14:creationId xmlns:p14="http://schemas.microsoft.com/office/powerpoint/2010/main" val="3540350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 4:20-23  </a:t>
            </a:r>
            <a:r>
              <a:rPr lang="en-US" baseline="30000" dirty="0" smtClean="0"/>
              <a:t>20 </a:t>
            </a:r>
            <a:r>
              <a:rPr lang="en-US" dirty="0" smtClean="0"/>
              <a:t>yet, with respect to the promise of God, he did not waver in unbelief but grew strong in faith, giving glory to God, </a:t>
            </a:r>
            <a:r>
              <a:rPr lang="en-US" baseline="30000" dirty="0" smtClean="0"/>
              <a:t>21 </a:t>
            </a:r>
            <a:r>
              <a:rPr lang="en-US" dirty="0" smtClean="0"/>
              <a:t>and being fully assured that what God had promised, He was able also to perform. </a:t>
            </a:r>
            <a:r>
              <a:rPr lang="en-US" baseline="30000" dirty="0" smtClean="0"/>
              <a:t>22 </a:t>
            </a:r>
            <a:r>
              <a:rPr lang="en-US" dirty="0" smtClean="0"/>
              <a:t>Therefore </a:t>
            </a:r>
            <a:r>
              <a:rPr lang="en-US" cap="small" dirty="0" smtClean="0">
                <a:effectLst/>
              </a:rPr>
              <a:t>it was also credited to him as righteousness</a:t>
            </a:r>
            <a:r>
              <a:rPr lang="en-US" dirty="0" smtClean="0"/>
              <a:t>. </a:t>
            </a:r>
            <a:r>
              <a:rPr lang="en-US" baseline="30000" dirty="0" smtClean="0"/>
              <a:t>23 </a:t>
            </a:r>
            <a:r>
              <a:rPr lang="en-US" dirty="0" smtClean="0"/>
              <a:t>Now not for his sake only was it written that it was credited to him, </a:t>
            </a:r>
          </a:p>
          <a:p>
            <a:endParaRPr lang="en-US" dirty="0" smtClean="0"/>
          </a:p>
          <a:p>
            <a:r>
              <a:rPr lang="en-US" dirty="0" smtClean="0"/>
              <a:t>Rom. 5:1  </a:t>
            </a:r>
            <a:r>
              <a:rPr lang="en-US" dirty="0" smtClean="0"/>
              <a:t>Therefore</a:t>
            </a:r>
            <a:r>
              <a:rPr lang="en-US" dirty="0" smtClean="0"/>
              <a:t>, having been justified by faith, </a:t>
            </a:r>
            <a:r>
              <a:rPr lang="en-US" dirty="0" smtClean="0"/>
              <a:t>we </a:t>
            </a:r>
            <a:r>
              <a:rPr lang="en-US" dirty="0" smtClean="0"/>
              <a:t>have peace with God through our Lord Jesus Christ, </a:t>
            </a:r>
          </a:p>
          <a:p>
            <a:endParaRPr lang="en-US" dirty="0" smtClean="0"/>
          </a:p>
          <a:p>
            <a:r>
              <a:rPr lang="en-US" dirty="0" smtClean="0"/>
              <a:t>Rom. 5:8  </a:t>
            </a:r>
            <a:r>
              <a:rPr lang="en-US" baseline="30000" dirty="0" smtClean="0"/>
              <a:t>8 </a:t>
            </a:r>
            <a:r>
              <a:rPr lang="en-US" dirty="0" smtClean="0"/>
              <a:t>But God demonstrates His own love toward us, in that while we were yet sinners, Christ died for us. </a:t>
            </a:r>
          </a:p>
          <a:p>
            <a:endParaRPr lang="en-US" dirty="0" smtClean="0"/>
          </a:p>
          <a:p>
            <a:r>
              <a:rPr lang="en-US" dirty="0" smtClean="0"/>
              <a:t>Rom. 10:9-10  </a:t>
            </a:r>
            <a:r>
              <a:rPr lang="en-US" dirty="0" smtClean="0"/>
              <a:t>that if you confess with your mouth Jesus </a:t>
            </a:r>
            <a:r>
              <a:rPr lang="en-US" i="1" dirty="0" smtClean="0"/>
              <a:t>as</a:t>
            </a:r>
            <a:r>
              <a:rPr lang="en-US" dirty="0" smtClean="0"/>
              <a:t> Lord, and believe in your heart that God raised Him from the dead, you will be saved; </a:t>
            </a:r>
            <a:r>
              <a:rPr lang="en-US" baseline="30000" dirty="0" smtClean="0"/>
              <a:t>10 </a:t>
            </a:r>
            <a:r>
              <a:rPr lang="en-US" dirty="0" smtClean="0"/>
              <a:t>for with the heart a person believes, resulting in righteousness, and with the mouth he confesses, resulting in salvation. </a:t>
            </a:r>
            <a:endParaRPr lang="en-US" dirty="0"/>
          </a:p>
        </p:txBody>
      </p:sp>
      <p:sp>
        <p:nvSpPr>
          <p:cNvPr id="4" name="Slide Number Placeholder 3"/>
          <p:cNvSpPr>
            <a:spLocks noGrp="1"/>
          </p:cNvSpPr>
          <p:nvPr>
            <p:ph type="sldNum" sz="quarter" idx="10"/>
          </p:nvPr>
        </p:nvSpPr>
        <p:spPr/>
        <p:txBody>
          <a:bodyPr/>
          <a:lstStyle/>
          <a:p>
            <a:fld id="{357CE9D1-E38C-4179-9D47-257A54D9B842}" type="slidenum">
              <a:rPr lang="en-US" smtClean="0"/>
              <a:t>5</a:t>
            </a:fld>
            <a:endParaRPr lang="en-US"/>
          </a:p>
        </p:txBody>
      </p:sp>
    </p:spTree>
    <p:extLst>
      <p:ext uri="{BB962C8B-B14F-4D97-AF65-F5344CB8AC3E}">
        <p14:creationId xmlns:p14="http://schemas.microsoft.com/office/powerpoint/2010/main" val="3256344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7CE9D1-E38C-4179-9D47-257A54D9B842}" type="slidenum">
              <a:rPr lang="en-US" smtClean="0"/>
              <a:t>6</a:t>
            </a:fld>
            <a:endParaRPr lang="en-US"/>
          </a:p>
        </p:txBody>
      </p:sp>
    </p:spTree>
    <p:extLst>
      <p:ext uri="{BB962C8B-B14F-4D97-AF65-F5344CB8AC3E}">
        <p14:creationId xmlns:p14="http://schemas.microsoft.com/office/powerpoint/2010/main" val="3070927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beseech – pres. Act </a:t>
            </a:r>
            <a:r>
              <a:rPr lang="en-US" dirty="0" err="1" smtClean="0"/>
              <a:t>ind.</a:t>
            </a:r>
            <a:r>
              <a:rPr lang="en-US" dirty="0" smtClean="0"/>
              <a:t> = continuous action: I continue to beg, urge</a:t>
            </a:r>
          </a:p>
          <a:p>
            <a:endParaRPr lang="en-US" dirty="0"/>
          </a:p>
          <a:p>
            <a:r>
              <a:rPr lang="en-US" dirty="0" smtClean="0"/>
              <a:t>“brethren” – relational, fellow-believers</a:t>
            </a:r>
          </a:p>
          <a:p>
            <a:endParaRPr lang="en-US" dirty="0"/>
          </a:p>
          <a:p>
            <a:r>
              <a:rPr lang="en-US" dirty="0" smtClean="0"/>
              <a:t>“mercies” God’s </a:t>
            </a:r>
            <a:r>
              <a:rPr lang="en-US" dirty="0" smtClean="0"/>
              <a:t>compassion – the</a:t>
            </a:r>
            <a:r>
              <a:rPr lang="en-US" baseline="0" dirty="0" smtClean="0"/>
              <a:t> </a:t>
            </a:r>
            <a:r>
              <a:rPr lang="en-US" u="sng" baseline="0" dirty="0" smtClean="0"/>
              <a:t>basis</a:t>
            </a:r>
            <a:r>
              <a:rPr lang="en-US" baseline="0" dirty="0" smtClean="0"/>
              <a:t> for the appeal: every believer has experienced God’s mercy.</a:t>
            </a:r>
            <a:endParaRPr lang="en-US" dirty="0"/>
          </a:p>
        </p:txBody>
      </p:sp>
      <p:sp>
        <p:nvSpPr>
          <p:cNvPr id="4" name="Slide Number Placeholder 3"/>
          <p:cNvSpPr>
            <a:spLocks noGrp="1"/>
          </p:cNvSpPr>
          <p:nvPr>
            <p:ph type="sldNum" sz="quarter" idx="10"/>
          </p:nvPr>
        </p:nvSpPr>
        <p:spPr/>
        <p:txBody>
          <a:bodyPr/>
          <a:lstStyle/>
          <a:p>
            <a:fld id="{357CE9D1-E38C-4179-9D47-257A54D9B842}" type="slidenum">
              <a:rPr lang="en-US" smtClean="0"/>
              <a:t>7</a:t>
            </a:fld>
            <a:endParaRPr lang="en-US"/>
          </a:p>
        </p:txBody>
      </p:sp>
    </p:spTree>
    <p:extLst>
      <p:ext uri="{BB962C8B-B14F-4D97-AF65-F5344CB8AC3E}">
        <p14:creationId xmlns:p14="http://schemas.microsoft.com/office/powerpoint/2010/main" val="1545870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The presentation: It is </a:t>
            </a:r>
            <a:r>
              <a:rPr lang="en-US" dirty="0" smtClean="0"/>
              <a:t>personal – </a:t>
            </a:r>
            <a:r>
              <a:rPr lang="en-US" dirty="0" smtClean="0">
                <a:latin typeface="Symbol" panose="05050102010706020507" pitchFamily="18" charset="2"/>
              </a:rPr>
              <a:t>para</a:t>
            </a:r>
            <a:r>
              <a:rPr lang="en-US" dirty="0" smtClean="0"/>
              <a:t> =</a:t>
            </a:r>
            <a:r>
              <a:rPr lang="en-US" baseline="0" dirty="0" smtClean="0"/>
              <a:t> beside; </a:t>
            </a:r>
            <a:r>
              <a:rPr lang="en-US" baseline="0" dirty="0" err="1" smtClean="0"/>
              <a:t>istemi</a:t>
            </a:r>
            <a:r>
              <a:rPr lang="en-US" baseline="0" dirty="0" smtClean="0"/>
              <a:t> = to stand</a:t>
            </a:r>
            <a:endParaRPr lang="en-US" dirty="0" smtClean="0"/>
          </a:p>
          <a:p>
            <a:endParaRPr lang="en-US" dirty="0"/>
          </a:p>
          <a:p>
            <a:r>
              <a:rPr lang="en-US" dirty="0" smtClean="0"/>
              <a:t>The sacrifice: it is a death to self</a:t>
            </a:r>
          </a:p>
          <a:p>
            <a:pPr marL="171450" indent="-171450">
              <a:buFont typeface="Arial" panose="020B0604020202020204" pitchFamily="34" charset="0"/>
              <a:buChar char="•"/>
            </a:pPr>
            <a:r>
              <a:rPr lang="en-US" dirty="0" smtClean="0"/>
              <a:t>Luke 9:23</a:t>
            </a:r>
          </a:p>
          <a:p>
            <a:pPr marL="171450" indent="-171450">
              <a:buFont typeface="Arial" panose="020B0604020202020204" pitchFamily="34" charset="0"/>
              <a:buChar char="•"/>
            </a:pPr>
            <a:r>
              <a:rPr lang="en-US" dirty="0" smtClean="0"/>
              <a:t>Gal</a:t>
            </a:r>
            <a:r>
              <a:rPr lang="en-US" dirty="0" smtClean="0"/>
              <a:t>. 2:20 – </a:t>
            </a:r>
            <a:r>
              <a:rPr lang="en-US" baseline="30000" dirty="0" smtClean="0"/>
              <a:t>20 </a:t>
            </a:r>
            <a:r>
              <a:rPr lang="en-US" dirty="0" smtClean="0"/>
              <a:t>I have been crucified with Christ; and it is no longer I who live, but Christ lives in me; and </a:t>
            </a:r>
            <a:r>
              <a:rPr lang="en-US" dirty="0" smtClean="0"/>
              <a:t>the </a:t>
            </a:r>
            <a:r>
              <a:rPr lang="en-US" i="1" dirty="0" smtClean="0"/>
              <a:t>life</a:t>
            </a:r>
            <a:r>
              <a:rPr lang="en-US" dirty="0" smtClean="0"/>
              <a:t> which I now live in the flesh I live by faith in the Son of God, who loved me and gave Himself up for me</a:t>
            </a:r>
            <a:r>
              <a:rPr lang="en-US" dirty="0" smtClean="0"/>
              <a:t>.</a:t>
            </a:r>
          </a:p>
          <a:p>
            <a:pPr marL="171450" indent="-171450">
              <a:buFont typeface="Arial" panose="020B0604020202020204" pitchFamily="34" charset="0"/>
              <a:buChar char="•"/>
            </a:pPr>
            <a:endParaRPr lang="en-US" dirty="0" smtClean="0"/>
          </a:p>
          <a:p>
            <a:pPr algn="l"/>
            <a:r>
              <a:rPr lang="en-US" dirty="0" smtClean="0"/>
              <a:t>Living Sacrifice – Levitical system</a:t>
            </a:r>
            <a:r>
              <a:rPr lang="en-US" baseline="0" dirty="0" smtClean="0"/>
              <a:t> offered dead sacrifices; we are to offer our lives!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Cor. 6:19-20 </a:t>
            </a:r>
            <a:r>
              <a:rPr lang="en-US" baseline="30000" dirty="0" smtClean="0"/>
              <a:t>19 </a:t>
            </a:r>
            <a:r>
              <a:rPr lang="en-US" dirty="0" smtClean="0"/>
              <a:t>Or do you not know that your body is a </a:t>
            </a:r>
            <a:r>
              <a:rPr lang="en-US" baseline="30000" dirty="0" smtClean="0"/>
              <a:t>[</a:t>
            </a:r>
            <a:r>
              <a:rPr lang="en-US" baseline="30000" dirty="0" smtClean="0">
                <a:hlinkClick r:id="rId3" tooltip="See footnote a"/>
              </a:rPr>
              <a:t>a</a:t>
            </a:r>
            <a:r>
              <a:rPr lang="en-US" baseline="30000" dirty="0" smtClean="0"/>
              <a:t>]</a:t>
            </a:r>
            <a:r>
              <a:rPr lang="en-US" dirty="0" smtClean="0"/>
              <a:t>temple of the Holy Spirit who is in you, whom you have from </a:t>
            </a:r>
            <a:r>
              <a:rPr lang="en-US" baseline="30000" dirty="0" smtClean="0"/>
              <a:t>[</a:t>
            </a:r>
            <a:r>
              <a:rPr lang="en-US" baseline="30000" dirty="0" smtClean="0">
                <a:hlinkClick r:id="rId4" tooltip="See footnote b"/>
              </a:rPr>
              <a:t>b</a:t>
            </a:r>
            <a:r>
              <a:rPr lang="en-US" baseline="30000" dirty="0" smtClean="0"/>
              <a:t>]</a:t>
            </a:r>
            <a:r>
              <a:rPr lang="en-US" dirty="0" smtClean="0"/>
              <a:t>God, and that you are not your own? </a:t>
            </a:r>
            <a:r>
              <a:rPr lang="en-US" baseline="30000" dirty="0" smtClean="0"/>
              <a:t>20 </a:t>
            </a:r>
            <a:r>
              <a:rPr lang="en-US" dirty="0" smtClean="0"/>
              <a:t>For you have been bought with a price: therefore glorify God in your body.</a:t>
            </a:r>
          </a:p>
          <a:p>
            <a:endParaRPr lang="en-US" dirty="0" smtClean="0"/>
          </a:p>
          <a:p>
            <a:r>
              <a:rPr lang="en-US" dirty="0" smtClean="0"/>
              <a:t>Holy </a:t>
            </a:r>
            <a:r>
              <a:rPr lang="en-US" dirty="0" smtClean="0"/>
              <a:t>Sacrifice – </a:t>
            </a:r>
            <a:r>
              <a:rPr lang="en-US" dirty="0" err="1" smtClean="0"/>
              <a:t>hagios</a:t>
            </a:r>
            <a:r>
              <a:rPr lang="en-US" dirty="0" smtClean="0"/>
              <a:t> – set apart – declared holy – positional holiness</a:t>
            </a:r>
          </a:p>
          <a:p>
            <a:endParaRPr lang="en-US" dirty="0"/>
          </a:p>
          <a:p>
            <a:r>
              <a:rPr lang="en-US" dirty="0" smtClean="0"/>
              <a:t>Reasonable – </a:t>
            </a:r>
            <a:r>
              <a:rPr lang="en-US" dirty="0" err="1" smtClean="0"/>
              <a:t>logikos</a:t>
            </a:r>
            <a:r>
              <a:rPr lang="en-US" dirty="0" smtClean="0"/>
              <a:t> – logical act of worship – the context is that of sacrifice which is part of the worship experience</a:t>
            </a:r>
          </a:p>
          <a:p>
            <a:endParaRPr lang="en-US" dirty="0"/>
          </a:p>
          <a:p>
            <a:r>
              <a:rPr lang="en-US" dirty="0" err="1" smtClean="0">
                <a:latin typeface="Symbol" panose="05050102010706020507" pitchFamily="18" charset="2"/>
              </a:rPr>
              <a:t>latreian</a:t>
            </a:r>
            <a:r>
              <a:rPr lang="en-US" dirty="0" smtClean="0"/>
              <a:t> – service to God; worship</a:t>
            </a:r>
          </a:p>
          <a:p>
            <a:r>
              <a:rPr lang="en-US" dirty="0" smtClean="0"/>
              <a:t>- TDNT: “The concrete idea of sacrifice seems always to cling to the noun no less the verb. This is also true in the last verse (R. 12:1), though the use here is metaphorical.  </a:t>
            </a:r>
            <a:r>
              <a:rPr lang="en-US" dirty="0" smtClean="0"/>
              <a:t>The </a:t>
            </a:r>
            <a:r>
              <a:rPr lang="en-US" dirty="0" smtClean="0"/>
              <a:t>service which Christians are to offer consists in the fashioning of their inner lives and their outward physical conduct in a way which plainly distinguishes them from the world and which corresponds to the will of God.  This is the living sacrifice which they have to offer.  Using a term which was current in the philosophy of his day, Paul describes this sacrifice as a </a:t>
            </a:r>
            <a:r>
              <a:rPr lang="en-US" dirty="0" err="1" smtClean="0">
                <a:latin typeface="Symbol" panose="05050102010706020507" pitchFamily="18" charset="2"/>
              </a:rPr>
              <a:t>logikh</a:t>
            </a:r>
            <a:r>
              <a:rPr lang="en-US" dirty="0" smtClean="0">
                <a:latin typeface="Symbol" panose="05050102010706020507" pitchFamily="18" charset="2"/>
              </a:rPr>
              <a:t> </a:t>
            </a:r>
            <a:r>
              <a:rPr lang="en-US" dirty="0" err="1" smtClean="0">
                <a:latin typeface="Symbol" panose="05050102010706020507" pitchFamily="18" charset="2"/>
              </a:rPr>
              <a:t>latreia</a:t>
            </a:r>
            <a:r>
              <a:rPr lang="en-US" dirty="0" smtClean="0"/>
              <a:t>, a service to God which corresponds to human reason, in which, divine </a:t>
            </a:r>
            <a:r>
              <a:rPr lang="en-US" dirty="0" smtClean="0"/>
              <a:t>reason is </a:t>
            </a:r>
            <a:r>
              <a:rPr lang="en-US" dirty="0" smtClean="0"/>
              <a:t>also at work. Vo. 4, p. 65</a:t>
            </a:r>
          </a:p>
          <a:p>
            <a:endParaRPr lang="en-US" dirty="0"/>
          </a:p>
        </p:txBody>
      </p:sp>
      <p:sp>
        <p:nvSpPr>
          <p:cNvPr id="4" name="Slide Number Placeholder 3"/>
          <p:cNvSpPr>
            <a:spLocks noGrp="1"/>
          </p:cNvSpPr>
          <p:nvPr>
            <p:ph type="sldNum" sz="quarter" idx="10"/>
          </p:nvPr>
        </p:nvSpPr>
        <p:spPr/>
        <p:txBody>
          <a:bodyPr/>
          <a:lstStyle/>
          <a:p>
            <a:fld id="{357CE9D1-E38C-4179-9D47-257A54D9B842}" type="slidenum">
              <a:rPr lang="en-US" smtClean="0"/>
              <a:t>8</a:t>
            </a:fld>
            <a:endParaRPr lang="en-US"/>
          </a:p>
        </p:txBody>
      </p:sp>
    </p:spTree>
    <p:extLst>
      <p:ext uri="{BB962C8B-B14F-4D97-AF65-F5344CB8AC3E}">
        <p14:creationId xmlns:p14="http://schemas.microsoft.com/office/powerpoint/2010/main" val="3166874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a:t>
            </a:r>
            <a:r>
              <a:rPr lang="en-US" baseline="0" dirty="0" smtClean="0"/>
              <a:t> not </a:t>
            </a:r>
            <a:r>
              <a:rPr lang="en-US" dirty="0" smtClean="0"/>
              <a:t>conform</a:t>
            </a:r>
            <a:r>
              <a:rPr lang="en-US" baseline="0" dirty="0" smtClean="0"/>
              <a:t> yourself</a:t>
            </a:r>
            <a:r>
              <a:rPr lang="en-US" dirty="0" smtClean="0"/>
              <a:t> (pres.</a:t>
            </a:r>
            <a:r>
              <a:rPr lang="en-US" baseline="0" dirty="0" smtClean="0"/>
              <a:t> mid.</a:t>
            </a:r>
            <a:r>
              <a:rPr lang="en-US" dirty="0" smtClean="0"/>
              <a:t> </a:t>
            </a:r>
            <a:r>
              <a:rPr lang="en-US" dirty="0" smtClean="0"/>
              <a:t>imperative) – </a:t>
            </a:r>
            <a:r>
              <a:rPr lang="en-US" dirty="0" err="1" smtClean="0">
                <a:latin typeface="Symbol" panose="05050102010706020507" pitchFamily="18" charset="2"/>
              </a:rPr>
              <a:t>suschmatizw</a:t>
            </a:r>
            <a:r>
              <a:rPr lang="en-US" dirty="0" smtClean="0"/>
              <a:t> - </a:t>
            </a:r>
            <a:r>
              <a:rPr lang="en-US" dirty="0"/>
              <a:t>to conform one's self (i.e. one's mind and character) to another's pattern, (fashion one's self according to</a:t>
            </a:r>
            <a:r>
              <a:rPr lang="en-US" dirty="0" smtClean="0"/>
              <a:t>)</a:t>
            </a:r>
          </a:p>
          <a:p>
            <a:endParaRPr lang="en-US" dirty="0"/>
          </a:p>
          <a:p>
            <a:r>
              <a:rPr lang="en-US" dirty="0" smtClean="0"/>
              <a:t>Eph. </a:t>
            </a:r>
            <a:r>
              <a:rPr lang="en-US" dirty="0" smtClean="0"/>
              <a:t>2:2</a:t>
            </a:r>
            <a:r>
              <a:rPr lang="en-US" baseline="30000" dirty="0" smtClean="0"/>
              <a:t> </a:t>
            </a:r>
            <a:r>
              <a:rPr lang="en-US" baseline="30000" dirty="0" smtClean="0"/>
              <a:t> </a:t>
            </a:r>
            <a:r>
              <a:rPr lang="en-US" dirty="0" smtClean="0"/>
              <a:t>in which you formerly walked according to the </a:t>
            </a:r>
            <a:r>
              <a:rPr lang="en-US" baseline="30000" dirty="0" smtClean="0"/>
              <a:t>[</a:t>
            </a:r>
            <a:r>
              <a:rPr lang="en-US" baseline="30000" dirty="0" smtClean="0">
                <a:hlinkClick r:id="rId3" tooltip="See footnote a"/>
              </a:rPr>
              <a:t>a</a:t>
            </a:r>
            <a:r>
              <a:rPr lang="en-US" baseline="30000" dirty="0" smtClean="0"/>
              <a:t>]</a:t>
            </a:r>
            <a:r>
              <a:rPr lang="en-US" dirty="0" smtClean="0"/>
              <a:t>course of this world, according to the prince of the power of the air, of the spirit that is now working in the sons of disobedience. </a:t>
            </a:r>
          </a:p>
          <a:p>
            <a:endParaRPr lang="en-US" dirty="0"/>
          </a:p>
          <a:p>
            <a:r>
              <a:rPr lang="en-US" dirty="0" smtClean="0"/>
              <a:t>Eph. 6:11-12 </a:t>
            </a:r>
            <a:r>
              <a:rPr lang="en-US" baseline="30000" dirty="0" smtClean="0"/>
              <a:t>11 </a:t>
            </a:r>
            <a:r>
              <a:rPr lang="en-US" dirty="0" smtClean="0"/>
              <a:t>Put on the full armor of God, so that you will be able to stand firm against the schemes of the devil. </a:t>
            </a:r>
            <a:r>
              <a:rPr lang="en-US" baseline="30000" dirty="0" smtClean="0"/>
              <a:t>12 </a:t>
            </a:r>
            <a:r>
              <a:rPr lang="en-US" dirty="0" smtClean="0"/>
              <a:t>For our struggle is not against </a:t>
            </a:r>
            <a:r>
              <a:rPr lang="en-US" baseline="30000" dirty="0" smtClean="0"/>
              <a:t>[</a:t>
            </a:r>
            <a:r>
              <a:rPr lang="en-US" baseline="30000" dirty="0" smtClean="0">
                <a:hlinkClick r:id="rId4" tooltip="See footnote a"/>
              </a:rPr>
              <a:t>a</a:t>
            </a:r>
            <a:r>
              <a:rPr lang="en-US" baseline="30000" dirty="0" smtClean="0"/>
              <a:t>]</a:t>
            </a:r>
            <a:r>
              <a:rPr lang="en-US" dirty="0" smtClean="0"/>
              <a:t>flesh and blood, but against the rulers, against the powers, against the world forces of this darkness, against the spiritual </a:t>
            </a:r>
            <a:r>
              <a:rPr lang="en-US" i="1" dirty="0" smtClean="0"/>
              <a:t>forces</a:t>
            </a:r>
            <a:r>
              <a:rPr lang="en-US" dirty="0" smtClean="0"/>
              <a:t> of wickedness in the heavenly </a:t>
            </a:r>
            <a:r>
              <a:rPr lang="en-US" i="1" dirty="0" smtClean="0"/>
              <a:t>places</a:t>
            </a:r>
            <a:r>
              <a:rPr lang="en-US" dirty="0" smtClean="0"/>
              <a:t>. </a:t>
            </a:r>
          </a:p>
          <a:p>
            <a:endParaRPr lang="en-US" dirty="0"/>
          </a:p>
          <a:p>
            <a:r>
              <a:rPr lang="en-US" dirty="0" smtClean="0"/>
              <a:t>1 John 2:15-17 </a:t>
            </a:r>
            <a:r>
              <a:rPr lang="en-US" baseline="30000" dirty="0" smtClean="0"/>
              <a:t>15 </a:t>
            </a:r>
            <a:r>
              <a:rPr lang="en-US" dirty="0" smtClean="0"/>
              <a:t>Do not love the world nor the things in the world. If anyone loves the world, the love of the Father is not in him. </a:t>
            </a:r>
            <a:r>
              <a:rPr lang="en-US" baseline="30000" dirty="0" smtClean="0"/>
              <a:t>16 </a:t>
            </a:r>
            <a:r>
              <a:rPr lang="en-US" dirty="0" smtClean="0"/>
              <a:t>For all that is in the world, the lust of the flesh and the lust of the eyes and the boastful pride of life, is not from the Father, but is from the world. </a:t>
            </a:r>
            <a:r>
              <a:rPr lang="en-US" baseline="30000" dirty="0" smtClean="0"/>
              <a:t>17 </a:t>
            </a:r>
            <a:r>
              <a:rPr lang="en-US" dirty="0" smtClean="0"/>
              <a:t>The world is passing away, and </a:t>
            </a:r>
            <a:r>
              <a:rPr lang="en-US" i="1" dirty="0" smtClean="0"/>
              <a:t>also</a:t>
            </a:r>
            <a:r>
              <a:rPr lang="en-US" dirty="0" smtClean="0"/>
              <a:t> its lusts; but the one who does the will of God lives forever.</a:t>
            </a:r>
          </a:p>
          <a:p>
            <a:endParaRPr lang="en-US" dirty="0"/>
          </a:p>
        </p:txBody>
      </p:sp>
      <p:sp>
        <p:nvSpPr>
          <p:cNvPr id="4" name="Slide Number Placeholder 3"/>
          <p:cNvSpPr>
            <a:spLocks noGrp="1"/>
          </p:cNvSpPr>
          <p:nvPr>
            <p:ph type="sldNum" sz="quarter" idx="10"/>
          </p:nvPr>
        </p:nvSpPr>
        <p:spPr/>
        <p:txBody>
          <a:bodyPr/>
          <a:lstStyle/>
          <a:p>
            <a:fld id="{357CE9D1-E38C-4179-9D47-257A54D9B842}" type="slidenum">
              <a:rPr lang="en-US" smtClean="0"/>
              <a:t>9</a:t>
            </a:fld>
            <a:endParaRPr lang="en-US"/>
          </a:p>
        </p:txBody>
      </p:sp>
    </p:spTree>
    <p:extLst>
      <p:ext uri="{BB962C8B-B14F-4D97-AF65-F5344CB8AC3E}">
        <p14:creationId xmlns:p14="http://schemas.microsoft.com/office/powerpoint/2010/main" val="710712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318600117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275020960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337073701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280357655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225000572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23778282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325635406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57754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395609126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94684880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0D07E-2F9C-42FF-910A-889FE0463B88}" type="datetimeFigureOut">
              <a:rPr lang="en-US" smtClean="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FDFDB6-BA16-4417-959B-7E5270C7E33A}" type="slidenum">
              <a:rPr lang="en-US" smtClean="0"/>
              <a:t>‹#›</a:t>
            </a:fld>
            <a:endParaRPr lang="en-US" dirty="0"/>
          </a:p>
        </p:txBody>
      </p:sp>
    </p:spTree>
    <p:extLst>
      <p:ext uri="{BB962C8B-B14F-4D97-AF65-F5344CB8AC3E}">
        <p14:creationId xmlns:p14="http://schemas.microsoft.com/office/powerpoint/2010/main" val="365774258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B0D07E-2F9C-42FF-910A-889FE0463B88}" type="datetimeFigureOut">
              <a:rPr lang="en-US" smtClean="0"/>
              <a:t>9/20/2017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FDFDB6-BA16-4417-959B-7E5270C7E33A}" type="slidenum">
              <a:rPr lang="en-US" smtClean="0"/>
              <a:t>‹#›</a:t>
            </a:fld>
            <a:endParaRPr lang="en-US" dirty="0"/>
          </a:p>
        </p:txBody>
      </p:sp>
    </p:spTree>
    <p:extLst>
      <p:ext uri="{BB962C8B-B14F-4D97-AF65-F5344CB8AC3E}">
        <p14:creationId xmlns:p14="http://schemas.microsoft.com/office/powerpoint/2010/main" val="277026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The Transformed Life</a:t>
            </a:r>
            <a:endParaRPr lang="en-US" sz="6000" b="1" dirty="0"/>
          </a:p>
        </p:txBody>
      </p:sp>
      <p:sp>
        <p:nvSpPr>
          <p:cNvPr id="3" name="Subtitle 2"/>
          <p:cNvSpPr>
            <a:spLocks noGrp="1"/>
          </p:cNvSpPr>
          <p:nvPr>
            <p:ph type="subTitle" idx="1"/>
          </p:nvPr>
        </p:nvSpPr>
        <p:spPr/>
        <p:txBody>
          <a:bodyPr>
            <a:normAutofit/>
          </a:bodyPr>
          <a:lstStyle/>
          <a:p>
            <a:r>
              <a:rPr lang="en-US" sz="4800" b="1" dirty="0" smtClean="0"/>
              <a:t>Romans 12:1-3</a:t>
            </a:r>
            <a:endParaRPr lang="en-US" sz="4800" b="1" dirty="0"/>
          </a:p>
        </p:txBody>
      </p:sp>
    </p:spTree>
    <p:extLst>
      <p:ext uri="{BB962C8B-B14F-4D97-AF65-F5344CB8AC3E}">
        <p14:creationId xmlns:p14="http://schemas.microsoft.com/office/powerpoint/2010/main" val="29520503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b="1" dirty="0" smtClean="0"/>
              <a:t>The Ultimate Transformation (12:2b)</a:t>
            </a:r>
            <a:endParaRPr lang="en-US" sz="4000" dirty="0"/>
          </a:p>
        </p:txBody>
      </p:sp>
      <p:sp>
        <p:nvSpPr>
          <p:cNvPr id="3" name="Content Placeholder 2"/>
          <p:cNvSpPr>
            <a:spLocks noGrp="1"/>
          </p:cNvSpPr>
          <p:nvPr>
            <p:ph idx="1"/>
          </p:nvPr>
        </p:nvSpPr>
        <p:spPr>
          <a:xfrm>
            <a:off x="457200" y="1219200"/>
            <a:ext cx="8229600" cy="5257800"/>
          </a:xfrm>
        </p:spPr>
        <p:txBody>
          <a:bodyPr>
            <a:normAutofit/>
          </a:bodyPr>
          <a:lstStyle/>
          <a:p>
            <a:r>
              <a:rPr lang="en-US" sz="3600" b="1" dirty="0" smtClean="0"/>
              <a:t>The </a:t>
            </a:r>
            <a:r>
              <a:rPr lang="en-US" sz="3600" b="1" dirty="0"/>
              <a:t>process of </a:t>
            </a:r>
            <a:r>
              <a:rPr lang="en-US" sz="3600" b="1" u="sng" dirty="0"/>
              <a:t>Metamorphosis</a:t>
            </a:r>
            <a:r>
              <a:rPr lang="en-US" sz="3600" b="1" dirty="0"/>
              <a:t> (2 Cor. 5:17)</a:t>
            </a:r>
          </a:p>
          <a:p>
            <a:r>
              <a:rPr lang="en-US" sz="3600" b="1" dirty="0"/>
              <a:t>Transformed through the </a:t>
            </a:r>
            <a:r>
              <a:rPr lang="en-US" sz="3600" b="1" u="sng" dirty="0"/>
              <a:t>Mind</a:t>
            </a:r>
            <a:r>
              <a:rPr lang="en-US" sz="3600" b="1" dirty="0"/>
              <a:t> (2 Cor. 10:5; 1 Pet. 1:13, Phil. 2:5)</a:t>
            </a:r>
          </a:p>
          <a:p>
            <a:r>
              <a:rPr lang="en-US" sz="3600" b="1" dirty="0"/>
              <a:t>Transformed to prove God’s </a:t>
            </a:r>
            <a:r>
              <a:rPr lang="en-US" sz="3600" b="1" u="sng" dirty="0"/>
              <a:t>Will</a:t>
            </a:r>
            <a:r>
              <a:rPr lang="en-US" sz="3600" b="1" dirty="0"/>
              <a:t>:</a:t>
            </a:r>
          </a:p>
          <a:p>
            <a:pPr lvl="1"/>
            <a:r>
              <a:rPr lang="en-US" sz="3200" b="1" dirty="0"/>
              <a:t>Is </a:t>
            </a:r>
            <a:r>
              <a:rPr lang="en-US" sz="3200" b="1" u="sng" dirty="0"/>
              <a:t>Good</a:t>
            </a:r>
          </a:p>
          <a:p>
            <a:pPr lvl="1"/>
            <a:r>
              <a:rPr lang="en-US" sz="3200" b="1" dirty="0"/>
              <a:t>Is </a:t>
            </a:r>
            <a:r>
              <a:rPr lang="en-US" sz="3200" b="1" u="sng" dirty="0"/>
              <a:t>Acceptable</a:t>
            </a:r>
          </a:p>
          <a:p>
            <a:pPr lvl="1"/>
            <a:r>
              <a:rPr lang="en-US" sz="3200" b="1" dirty="0"/>
              <a:t>Is </a:t>
            </a:r>
            <a:r>
              <a:rPr lang="en-US" sz="3200" b="1" u="sng" dirty="0"/>
              <a:t>Perfect</a:t>
            </a:r>
          </a:p>
          <a:p>
            <a:endParaRPr lang="en-US" dirty="0"/>
          </a:p>
        </p:txBody>
      </p:sp>
    </p:spTree>
    <p:extLst>
      <p:ext uri="{BB962C8B-B14F-4D97-AF65-F5344CB8AC3E}">
        <p14:creationId xmlns:p14="http://schemas.microsoft.com/office/powerpoint/2010/main" val="13892508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800" b="1" dirty="0" smtClean="0"/>
              <a:t>The Ultimate Result (12:3)</a:t>
            </a:r>
            <a:endParaRPr lang="en-US" sz="4800" dirty="0"/>
          </a:p>
        </p:txBody>
      </p:sp>
      <p:sp>
        <p:nvSpPr>
          <p:cNvPr id="3" name="Content Placeholder 2"/>
          <p:cNvSpPr>
            <a:spLocks noGrp="1"/>
          </p:cNvSpPr>
          <p:nvPr>
            <p:ph idx="1"/>
          </p:nvPr>
        </p:nvSpPr>
        <p:spPr/>
        <p:txBody>
          <a:bodyPr/>
          <a:lstStyle/>
          <a:p>
            <a:r>
              <a:rPr lang="en-US" sz="4000" b="1" dirty="0" smtClean="0"/>
              <a:t>Don’t </a:t>
            </a:r>
            <a:r>
              <a:rPr lang="en-US" sz="4000" b="1" dirty="0"/>
              <a:t>think of yourself more </a:t>
            </a:r>
            <a:r>
              <a:rPr lang="en-US" sz="4000" b="1" u="sng" dirty="0"/>
              <a:t>highly</a:t>
            </a:r>
            <a:r>
              <a:rPr lang="en-US" sz="4000" b="1" dirty="0"/>
              <a:t> than you should!</a:t>
            </a:r>
          </a:p>
          <a:p>
            <a:r>
              <a:rPr lang="en-US" sz="4000" b="1" dirty="0"/>
              <a:t>Think </a:t>
            </a:r>
            <a:r>
              <a:rPr lang="en-US" sz="4000" b="1" u="sng" dirty="0"/>
              <a:t>soberly</a:t>
            </a:r>
            <a:r>
              <a:rPr lang="en-US" sz="4000" b="1" dirty="0"/>
              <a:t> according to the measure of faith given to you.</a:t>
            </a:r>
          </a:p>
          <a:p>
            <a:endParaRPr lang="en-US" dirty="0"/>
          </a:p>
        </p:txBody>
      </p:sp>
    </p:spTree>
    <p:extLst>
      <p:ext uri="{BB962C8B-B14F-4D97-AF65-F5344CB8AC3E}">
        <p14:creationId xmlns:p14="http://schemas.microsoft.com/office/powerpoint/2010/main" val="496296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This Statement Changed a Man’s Life</a:t>
            </a:r>
            <a:endParaRPr lang="en-US" sz="4000" b="1" u="sng" dirty="0"/>
          </a:p>
        </p:txBody>
      </p:sp>
      <p:sp>
        <p:nvSpPr>
          <p:cNvPr id="3" name="Content Placeholder 2"/>
          <p:cNvSpPr>
            <a:spLocks noGrp="1"/>
          </p:cNvSpPr>
          <p:nvPr>
            <p:ph idx="1"/>
          </p:nvPr>
        </p:nvSpPr>
        <p:spPr/>
        <p:txBody>
          <a:bodyPr/>
          <a:lstStyle/>
          <a:p>
            <a:r>
              <a:rPr lang="en-US" sz="4800" b="1" dirty="0" smtClean="0"/>
              <a:t>“The world has yet to see what God can do with and for and through and in a man who is fully and wholly consecrated to Him”</a:t>
            </a:r>
          </a:p>
          <a:p>
            <a:pPr marL="0" indent="0">
              <a:buNone/>
            </a:pPr>
            <a:r>
              <a:rPr lang="en-US" sz="3600" dirty="0" smtClean="0"/>
              <a:t>						Henry Varley</a:t>
            </a:r>
            <a:endParaRPr lang="en-US" sz="3600" dirty="0"/>
          </a:p>
        </p:txBody>
      </p:sp>
    </p:spTree>
    <p:extLst>
      <p:ext uri="{BB962C8B-B14F-4D97-AF65-F5344CB8AC3E}">
        <p14:creationId xmlns:p14="http://schemas.microsoft.com/office/powerpoint/2010/main" val="2130582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The man changed</a:t>
            </a:r>
            <a:r>
              <a:rPr lang="en-US" sz="5400" b="1" dirty="0" smtClean="0"/>
              <a:t>:</a:t>
            </a:r>
            <a:endParaRPr lang="en-US" sz="5400" dirty="0"/>
          </a:p>
        </p:txBody>
      </p:sp>
      <p:sp>
        <p:nvSpPr>
          <p:cNvPr id="3" name="Content Placeholder 2"/>
          <p:cNvSpPr>
            <a:spLocks noGrp="1"/>
          </p:cNvSpPr>
          <p:nvPr>
            <p:ph idx="1"/>
          </p:nvPr>
        </p:nvSpPr>
        <p:spPr>
          <a:xfrm>
            <a:off x="457200" y="1295400"/>
            <a:ext cx="8229600" cy="5181600"/>
          </a:xfrm>
        </p:spPr>
        <p:txBody>
          <a:bodyPr>
            <a:normAutofit/>
          </a:bodyPr>
          <a:lstStyle/>
          <a:p>
            <a:r>
              <a:rPr lang="en-US" sz="4000" dirty="0" smtClean="0"/>
              <a:t>He was uneducated</a:t>
            </a:r>
          </a:p>
          <a:p>
            <a:r>
              <a:rPr lang="en-US" sz="4000" dirty="0" smtClean="0"/>
              <a:t>He was unordained</a:t>
            </a:r>
          </a:p>
          <a:p>
            <a:r>
              <a:rPr lang="en-US" sz="4000" dirty="0" smtClean="0"/>
              <a:t>He was a shoe salesman</a:t>
            </a:r>
          </a:p>
          <a:p>
            <a:r>
              <a:rPr lang="en-US" sz="4000" dirty="0" smtClean="0"/>
              <a:t>He felt the call of God on his life to preach!</a:t>
            </a:r>
          </a:p>
          <a:p>
            <a:r>
              <a:rPr lang="en-US" sz="4000" dirty="0" smtClean="0"/>
              <a:t>He attended a prayer meeting with friends</a:t>
            </a:r>
            <a:endParaRPr lang="en-US" sz="4000" dirty="0"/>
          </a:p>
        </p:txBody>
      </p:sp>
    </p:spTree>
    <p:extLst>
      <p:ext uri="{BB962C8B-B14F-4D97-AF65-F5344CB8AC3E}">
        <p14:creationId xmlns:p14="http://schemas.microsoft.com/office/powerpoint/2010/main" val="41839010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Man</a:t>
            </a:r>
            <a:endParaRPr lang="en-US" sz="4800" b="1" dirty="0"/>
          </a:p>
        </p:txBody>
      </p:sp>
      <p:sp>
        <p:nvSpPr>
          <p:cNvPr id="3" name="Content Placeholder 2"/>
          <p:cNvSpPr>
            <a:spLocks noGrp="1"/>
          </p:cNvSpPr>
          <p:nvPr>
            <p:ph idx="1"/>
          </p:nvPr>
        </p:nvSpPr>
        <p:spPr>
          <a:xfrm>
            <a:off x="457200" y="1295400"/>
            <a:ext cx="8229600" cy="5181600"/>
          </a:xfrm>
        </p:spPr>
        <p:txBody>
          <a:bodyPr>
            <a:normAutofit fontScale="70000" lnSpcReduction="20000"/>
          </a:bodyPr>
          <a:lstStyle/>
          <a:p>
            <a:pPr marL="0" indent="0">
              <a:buNone/>
            </a:pPr>
            <a:r>
              <a:rPr lang="en-US" sz="5100" b="1" dirty="0" smtClean="0"/>
              <a:t>D. L. Moody was such a man</a:t>
            </a:r>
          </a:p>
          <a:p>
            <a:r>
              <a:rPr lang="en-US" sz="4600" dirty="0" smtClean="0"/>
              <a:t>He was an ordinary man who sought to be fully and wholly committed to Christ!</a:t>
            </a:r>
          </a:p>
          <a:p>
            <a:r>
              <a:rPr lang="en-US" sz="4600" dirty="0" smtClean="0"/>
              <a:t>One of the great evangelists of modern times</a:t>
            </a:r>
          </a:p>
          <a:p>
            <a:r>
              <a:rPr lang="en-US" sz="4600" dirty="0" smtClean="0"/>
              <a:t>He founded a Bible College: Moody Bible in Chicago</a:t>
            </a:r>
            <a:endParaRPr lang="en-US" sz="3400" dirty="0" smtClean="0"/>
          </a:p>
          <a:p>
            <a:pPr marL="457200" lvl="1" indent="0">
              <a:buNone/>
            </a:pPr>
            <a:endParaRPr lang="en-US" sz="3300" dirty="0" smtClean="0"/>
          </a:p>
          <a:p>
            <a:r>
              <a:rPr lang="en-US" sz="5100" b="1" dirty="0" smtClean="0"/>
              <a:t>You and I can be God’s Man or Woman.</a:t>
            </a:r>
          </a:p>
          <a:p>
            <a:pPr marL="0" indent="0">
              <a:buNone/>
            </a:pPr>
            <a:r>
              <a:rPr lang="en-US" dirty="0" smtClean="0"/>
              <a:t> </a:t>
            </a:r>
            <a:endParaRPr lang="en-US" sz="2800" dirty="0" smtClean="0"/>
          </a:p>
          <a:p>
            <a:pPr lvl="0"/>
            <a:r>
              <a:rPr lang="en-US" sz="4000" b="1" dirty="0" smtClean="0"/>
              <a:t>God deserves our Best – our ALL!</a:t>
            </a:r>
            <a:endParaRPr lang="en-US" sz="4000" dirty="0" smtClean="0"/>
          </a:p>
          <a:p>
            <a:pPr marL="0" indent="0">
              <a:buNone/>
            </a:pPr>
            <a:endParaRPr lang="en-US" sz="2800" dirty="0" smtClean="0"/>
          </a:p>
          <a:p>
            <a:pPr lvl="0"/>
            <a:r>
              <a:rPr lang="en-US" sz="4000" b="1" dirty="0" smtClean="0"/>
              <a:t>The Choice comes down to each one of us.</a:t>
            </a:r>
          </a:p>
          <a:p>
            <a:endParaRPr lang="en-US" dirty="0"/>
          </a:p>
        </p:txBody>
      </p:sp>
    </p:spTree>
    <p:extLst>
      <p:ext uri="{BB962C8B-B14F-4D97-AF65-F5344CB8AC3E}">
        <p14:creationId xmlns:p14="http://schemas.microsoft.com/office/powerpoint/2010/main" val="21170959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Paul’s Letter to the Romans</a:t>
            </a:r>
            <a:endParaRPr lang="en-US" sz="4800" b="1" dirty="0"/>
          </a:p>
        </p:txBody>
      </p:sp>
      <p:sp>
        <p:nvSpPr>
          <p:cNvPr id="3" name="Content Placeholder 2"/>
          <p:cNvSpPr>
            <a:spLocks noGrp="1"/>
          </p:cNvSpPr>
          <p:nvPr>
            <p:ph idx="1"/>
          </p:nvPr>
        </p:nvSpPr>
        <p:spPr>
          <a:xfrm>
            <a:off x="152400" y="1219200"/>
            <a:ext cx="8839200" cy="5410200"/>
          </a:xfrm>
        </p:spPr>
        <p:txBody>
          <a:bodyPr>
            <a:normAutofit fontScale="92500" lnSpcReduction="10000"/>
          </a:bodyPr>
          <a:lstStyle/>
          <a:p>
            <a:pPr marL="0" indent="0">
              <a:buNone/>
            </a:pPr>
            <a:r>
              <a:rPr lang="en-US" sz="3600" b="1" dirty="0" smtClean="0"/>
              <a:t>Romans 1-11: Paul shares How to be Right with God”</a:t>
            </a:r>
          </a:p>
          <a:p>
            <a:pPr lvl="1"/>
            <a:r>
              <a:rPr lang="en-US" sz="3200" dirty="0" smtClean="0"/>
              <a:t>3:23 – all have </a:t>
            </a:r>
            <a:r>
              <a:rPr lang="en-US" sz="3200" dirty="0" smtClean="0"/>
              <a:t>sinned</a:t>
            </a:r>
            <a:endParaRPr lang="en-US" sz="3200" dirty="0" smtClean="0"/>
          </a:p>
          <a:p>
            <a:pPr lvl="1"/>
            <a:r>
              <a:rPr lang="en-US" sz="3200" dirty="0" smtClean="0"/>
              <a:t>4:20 – Abraham reckon righteous by </a:t>
            </a:r>
            <a:r>
              <a:rPr lang="en-US" sz="3200" dirty="0" smtClean="0"/>
              <a:t>faith</a:t>
            </a:r>
            <a:endParaRPr lang="en-US" sz="3200" dirty="0" smtClean="0"/>
          </a:p>
          <a:p>
            <a:pPr lvl="1"/>
            <a:r>
              <a:rPr lang="en-US" sz="3200" dirty="0" smtClean="0"/>
              <a:t>5:1 – we are justified by faith</a:t>
            </a:r>
          </a:p>
          <a:p>
            <a:pPr lvl="1"/>
            <a:r>
              <a:rPr lang="en-US" sz="3200" dirty="0" smtClean="0"/>
              <a:t>5:8 – Jesus died to provide for our opportunity to be right with God</a:t>
            </a:r>
          </a:p>
          <a:p>
            <a:pPr lvl="1"/>
            <a:r>
              <a:rPr lang="en-US" sz="3200" dirty="0" smtClean="0"/>
              <a:t>6:23 – wages of sin is death but gift of God is eternal life</a:t>
            </a:r>
          </a:p>
          <a:p>
            <a:pPr lvl="1"/>
            <a:r>
              <a:rPr lang="en-US" sz="3200" dirty="0" smtClean="0"/>
              <a:t>10:9-10 – confession with the mouth and belief in the heart</a:t>
            </a:r>
            <a:endParaRPr lang="en-US" dirty="0"/>
          </a:p>
        </p:txBody>
      </p:sp>
    </p:spTree>
    <p:extLst>
      <p:ext uri="{BB962C8B-B14F-4D97-AF65-F5344CB8AC3E}">
        <p14:creationId xmlns:p14="http://schemas.microsoft.com/office/powerpoint/2010/main" val="32768621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7200" b="1" dirty="0" smtClean="0"/>
              <a:t>Paul now turns to the Practical:</a:t>
            </a:r>
          </a:p>
          <a:p>
            <a:pPr marL="0" indent="0" algn="ctr">
              <a:buNone/>
            </a:pPr>
            <a:r>
              <a:rPr lang="en-US" sz="7200" b="1" dirty="0" smtClean="0"/>
              <a:t>How to live </a:t>
            </a:r>
            <a:r>
              <a:rPr lang="en-US" sz="7200" b="1" u="sng" dirty="0" smtClean="0"/>
              <a:t>for</a:t>
            </a:r>
            <a:r>
              <a:rPr lang="en-US" sz="7200" b="1" dirty="0" smtClean="0"/>
              <a:t> God</a:t>
            </a:r>
            <a:endParaRPr lang="en-US" sz="7200" b="1" dirty="0"/>
          </a:p>
        </p:txBody>
      </p:sp>
    </p:spTree>
    <p:extLst>
      <p:ext uri="{BB962C8B-B14F-4D97-AF65-F5344CB8AC3E}">
        <p14:creationId xmlns:p14="http://schemas.microsoft.com/office/powerpoint/2010/main" val="10321207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800" b="1" dirty="0" smtClean="0"/>
              <a:t>The Ultimate Appeal (12:1a)</a:t>
            </a:r>
            <a:endParaRPr lang="en-US" sz="4800" dirty="0"/>
          </a:p>
        </p:txBody>
      </p:sp>
      <p:sp>
        <p:nvSpPr>
          <p:cNvPr id="3" name="Content Placeholder 2"/>
          <p:cNvSpPr>
            <a:spLocks noGrp="1"/>
          </p:cNvSpPr>
          <p:nvPr>
            <p:ph idx="1"/>
          </p:nvPr>
        </p:nvSpPr>
        <p:spPr/>
        <p:txBody>
          <a:bodyPr>
            <a:normAutofit/>
          </a:bodyPr>
          <a:lstStyle/>
          <a:p>
            <a:r>
              <a:rPr lang="en-US" sz="3600" b="1" dirty="0" smtClean="0"/>
              <a:t>It is a </a:t>
            </a:r>
            <a:r>
              <a:rPr lang="en-US" sz="3600" b="1" u="sng" dirty="0" smtClean="0"/>
              <a:t>Passionate</a:t>
            </a:r>
            <a:r>
              <a:rPr lang="en-US" sz="3600" b="1" dirty="0" smtClean="0"/>
              <a:t> Appeal – “I beseech you …”</a:t>
            </a:r>
          </a:p>
          <a:p>
            <a:endParaRPr lang="en-US" b="1" dirty="0" smtClean="0"/>
          </a:p>
          <a:p>
            <a:r>
              <a:rPr lang="en-US" sz="3600" b="1" dirty="0" smtClean="0"/>
              <a:t>It is a </a:t>
            </a:r>
            <a:r>
              <a:rPr lang="en-US" sz="3600" b="1" u="sng" dirty="0" smtClean="0"/>
              <a:t>Personal</a:t>
            </a:r>
            <a:r>
              <a:rPr lang="en-US" sz="3600" b="1" dirty="0" smtClean="0"/>
              <a:t> Appeal – “… brethren …”</a:t>
            </a:r>
          </a:p>
          <a:p>
            <a:endParaRPr lang="en-US" b="1" dirty="0" smtClean="0"/>
          </a:p>
          <a:p>
            <a:r>
              <a:rPr lang="en-US" sz="3600" b="1" dirty="0" smtClean="0"/>
              <a:t>It is a </a:t>
            </a:r>
            <a:r>
              <a:rPr lang="en-US" sz="3600" b="1" u="sng" dirty="0" smtClean="0"/>
              <a:t>Powerful</a:t>
            </a:r>
            <a:r>
              <a:rPr lang="en-US" sz="3600" b="1" dirty="0" smtClean="0"/>
              <a:t> Appeal “… by the mercies of God…”</a:t>
            </a:r>
          </a:p>
        </p:txBody>
      </p:sp>
    </p:spTree>
    <p:extLst>
      <p:ext uri="{BB962C8B-B14F-4D97-AF65-F5344CB8AC3E}">
        <p14:creationId xmlns:p14="http://schemas.microsoft.com/office/powerpoint/2010/main" val="13302261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800" b="1" dirty="0" smtClean="0"/>
              <a:t>The Ultimate Sacrifice (12:1b)</a:t>
            </a:r>
            <a:endParaRPr lang="en-US" sz="4800" dirty="0"/>
          </a:p>
        </p:txBody>
      </p:sp>
      <p:sp>
        <p:nvSpPr>
          <p:cNvPr id="3" name="Content Placeholder 2"/>
          <p:cNvSpPr>
            <a:spLocks noGrp="1"/>
          </p:cNvSpPr>
          <p:nvPr>
            <p:ph idx="1"/>
          </p:nvPr>
        </p:nvSpPr>
        <p:spPr>
          <a:xfrm>
            <a:off x="457200" y="1143000"/>
            <a:ext cx="8229600" cy="5410200"/>
          </a:xfrm>
        </p:spPr>
        <p:txBody>
          <a:bodyPr>
            <a:noAutofit/>
          </a:bodyPr>
          <a:lstStyle/>
          <a:p>
            <a:r>
              <a:rPr lang="en-US" sz="3600" b="1" dirty="0" smtClean="0"/>
              <a:t>It requires a </a:t>
            </a:r>
            <a:r>
              <a:rPr lang="en-US" sz="3600" b="1" u="sng" dirty="0" smtClean="0"/>
              <a:t>Presentation</a:t>
            </a:r>
            <a:r>
              <a:rPr lang="en-US" sz="3600" b="1" dirty="0" smtClean="0"/>
              <a:t> “… that you present …”</a:t>
            </a:r>
            <a:endParaRPr lang="en-US" b="1" dirty="0" smtClean="0"/>
          </a:p>
          <a:p>
            <a:r>
              <a:rPr lang="en-US" sz="3600" b="1" dirty="0" smtClean="0"/>
              <a:t>It requires a </a:t>
            </a:r>
            <a:r>
              <a:rPr lang="en-US" sz="3600" b="1" u="sng" dirty="0" smtClean="0"/>
              <a:t>Sacrifice</a:t>
            </a:r>
            <a:r>
              <a:rPr lang="en-US" sz="3600" b="1" dirty="0" smtClean="0"/>
              <a:t> “… your bodies a living sacrifice, holy, acceptable to God …”</a:t>
            </a:r>
          </a:p>
          <a:p>
            <a:pPr lvl="1"/>
            <a:r>
              <a:rPr lang="en-US" sz="3200" b="1" dirty="0" smtClean="0"/>
              <a:t>It requires a Living </a:t>
            </a:r>
            <a:r>
              <a:rPr lang="en-US" sz="3200" b="1" dirty="0" smtClean="0"/>
              <a:t>Sacrifice (1 Cor. 6:19-20)</a:t>
            </a:r>
            <a:endParaRPr lang="en-US" sz="3200" b="1" dirty="0" smtClean="0"/>
          </a:p>
          <a:p>
            <a:pPr lvl="1"/>
            <a:r>
              <a:rPr lang="en-US" sz="3200" b="1" dirty="0" smtClean="0"/>
              <a:t>It requires a Holy Sacrifice</a:t>
            </a:r>
            <a:endParaRPr lang="en-US" b="1" dirty="0" smtClean="0"/>
          </a:p>
          <a:p>
            <a:r>
              <a:rPr lang="en-US" sz="3600" b="1" dirty="0" smtClean="0"/>
              <a:t>It is </a:t>
            </a:r>
            <a:r>
              <a:rPr lang="en-US" sz="3600" b="1" u="sng" dirty="0" smtClean="0"/>
              <a:t>Reasonable</a:t>
            </a:r>
            <a:r>
              <a:rPr lang="en-US" sz="3600" b="1" dirty="0" smtClean="0"/>
              <a:t>!</a:t>
            </a:r>
          </a:p>
          <a:p>
            <a:pPr marL="0" indent="0">
              <a:buNone/>
            </a:pPr>
            <a:endParaRPr lang="en-US" b="1" dirty="0" smtClean="0"/>
          </a:p>
        </p:txBody>
      </p:sp>
    </p:spTree>
    <p:extLst>
      <p:ext uri="{BB962C8B-B14F-4D97-AF65-F5344CB8AC3E}">
        <p14:creationId xmlns:p14="http://schemas.microsoft.com/office/powerpoint/2010/main" val="33724975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800" b="1" dirty="0" smtClean="0"/>
              <a:t>The Ultimate Contrast (12:2a)</a:t>
            </a:r>
            <a:endParaRPr lang="en-US" sz="4800" dirty="0"/>
          </a:p>
        </p:txBody>
      </p:sp>
      <p:sp>
        <p:nvSpPr>
          <p:cNvPr id="3" name="Content Placeholder 2"/>
          <p:cNvSpPr>
            <a:spLocks noGrp="1"/>
          </p:cNvSpPr>
          <p:nvPr>
            <p:ph idx="1"/>
          </p:nvPr>
        </p:nvSpPr>
        <p:spPr/>
        <p:txBody>
          <a:bodyPr/>
          <a:lstStyle/>
          <a:p>
            <a:r>
              <a:rPr lang="en-US" sz="4000" b="1" dirty="0" smtClean="0"/>
              <a:t>Avoid </a:t>
            </a:r>
            <a:r>
              <a:rPr lang="en-US" sz="4000" b="1" dirty="0"/>
              <a:t>World </a:t>
            </a:r>
            <a:r>
              <a:rPr lang="en-US" sz="4000" b="1" u="sng" dirty="0"/>
              <a:t>Conformity</a:t>
            </a:r>
            <a:r>
              <a:rPr lang="en-US" sz="4000" b="1" dirty="0"/>
              <a:t> – molded by the world’s standards</a:t>
            </a:r>
          </a:p>
          <a:p>
            <a:r>
              <a:rPr lang="en-US" sz="4000" b="1" dirty="0"/>
              <a:t>Satan is the </a:t>
            </a:r>
            <a:r>
              <a:rPr lang="en-US" sz="4000" b="1" u="sng" dirty="0" smtClean="0"/>
              <a:t>ruler </a:t>
            </a:r>
            <a:r>
              <a:rPr lang="en-US" sz="4000" b="1" dirty="0" smtClean="0"/>
              <a:t>of </a:t>
            </a:r>
            <a:r>
              <a:rPr lang="en-US" sz="4000" b="1" dirty="0"/>
              <a:t>this world (Eph. 2:2; 6:11-12)</a:t>
            </a:r>
          </a:p>
          <a:p>
            <a:r>
              <a:rPr lang="en-US" sz="4000" b="1" dirty="0"/>
              <a:t>The World’s </a:t>
            </a:r>
            <a:r>
              <a:rPr lang="en-US" sz="4000" b="1" u="sng" dirty="0"/>
              <a:t>Characteristics</a:t>
            </a:r>
            <a:r>
              <a:rPr lang="en-US" sz="4000" b="1" dirty="0"/>
              <a:t> (1 John 2:15-17)</a:t>
            </a:r>
          </a:p>
          <a:p>
            <a:endParaRPr lang="en-US" dirty="0"/>
          </a:p>
        </p:txBody>
      </p:sp>
    </p:spTree>
    <p:extLst>
      <p:ext uri="{BB962C8B-B14F-4D97-AF65-F5344CB8AC3E}">
        <p14:creationId xmlns:p14="http://schemas.microsoft.com/office/powerpoint/2010/main" val="24783122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582</Words>
  <Application>Microsoft Office PowerPoint</Application>
  <PresentationFormat>On-screen Show (4:3)</PresentationFormat>
  <Paragraphs>110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Transformed Life</vt:lpstr>
      <vt:lpstr>This Statement Changed a Man’s Life</vt:lpstr>
      <vt:lpstr>The man changed:</vt:lpstr>
      <vt:lpstr>The Man</vt:lpstr>
      <vt:lpstr>Paul’s Letter to the Romans</vt:lpstr>
      <vt:lpstr>PowerPoint Presentation</vt:lpstr>
      <vt:lpstr>The Ultimate Appeal (12:1a)</vt:lpstr>
      <vt:lpstr>The Ultimate Sacrifice (12:1b)</vt:lpstr>
      <vt:lpstr>The Ultimate Contrast (12:2a)</vt:lpstr>
      <vt:lpstr>The Ultimate Transformation (12:2b)</vt:lpstr>
      <vt:lpstr>The Ultimate Result (12:3)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Transformed Life</dc:title>
  <dc:creator>Owner</dc:creator>
  <cp:lastModifiedBy>Owner</cp:lastModifiedBy>
  <cp:revision>24</cp:revision>
  <cp:lastPrinted>2017-09-17T19:06:10Z</cp:lastPrinted>
  <dcterms:created xsi:type="dcterms:W3CDTF">2017-09-17T18:39:04Z</dcterms:created>
  <dcterms:modified xsi:type="dcterms:W3CDTF">2017-09-20T21:26:29Z</dcterms:modified>
</cp:coreProperties>
</file>